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71" r:id="rId9"/>
    <p:sldId id="272" r:id="rId10"/>
    <p:sldId id="265" r:id="rId11"/>
    <p:sldId id="266" r:id="rId12"/>
    <p:sldId id="273" r:id="rId13"/>
    <p:sldId id="267" r:id="rId14"/>
    <p:sldId id="274" r:id="rId15"/>
    <p:sldId id="268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66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5852EDC-FE23-460C-ACB0-B4552ABDE9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0"/>
            <a:ext cx="7772400" cy="2592388"/>
          </a:xfrm>
        </p:spPr>
        <p:txBody>
          <a:bodyPr>
            <a:normAutofit/>
          </a:bodyPr>
          <a:lstStyle/>
          <a:p>
            <a:r>
              <a:rPr lang="ru-RU" sz="6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Адаптация ребёнка </a:t>
            </a:r>
            <a:br>
              <a:rPr lang="ru-RU" sz="6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детском саду.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1F5E0A9-0E5F-479C-8408-16DC704B0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48000"/>
            <a:ext cx="4062677" cy="270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21E80F-C005-413A-B5D4-EF231706F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514600"/>
            <a:ext cx="3810000" cy="23483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8800"/>
          </a:xfrm>
        </p:spPr>
        <p:txBody>
          <a:bodyPr>
            <a:normAutofit fontScale="90000"/>
          </a:bodyPr>
          <a:lstStyle/>
          <a:p>
            <a:r>
              <a:rPr lang="ru-RU" sz="4000" b="1" i="1" dirty="0">
                <a:solidFill>
                  <a:srgbClr val="C00000"/>
                </a:solidFill>
              </a:rPr>
              <a:t>Содержание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908050"/>
            <a:ext cx="8229600" cy="5616575"/>
          </a:xfrm>
          <a:noFill/>
        </p:spPr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ru-RU" dirty="0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Понятие «Адаптация».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dirty="0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Значение адаптации в жизни малыша.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dirty="0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Адаптация по степени тяжести.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dirty="0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Факторы влияющие на адаптацию.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dirty="0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Ступенчатость адаптации.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dirty="0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Рекомендации.</a:t>
            </a:r>
          </a:p>
          <a:p>
            <a:pPr marL="609600" indent="-609600"/>
            <a:endParaRPr lang="ru-RU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6386" name="Picture 2" descr="https://encrypted-tbn2.gstatic.com/images?q=tbn:ANd9GcTKOSpq2HsP9uYN_4Sp86bGObPmkt3ShmNlk54vOXNevdnJKZT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82218" y="0"/>
            <a:ext cx="2161782" cy="1619251"/>
          </a:xfrm>
          <a:prstGeom prst="rect">
            <a:avLst/>
          </a:prstGeom>
          <a:noFill/>
        </p:spPr>
      </p:pic>
      <p:pic>
        <p:nvPicPr>
          <p:cNvPr id="16388" name="Picture 4" descr="https://encrypted-tbn0.gstatic.com/images?q=tbn:ANd9GcQwp9Kw8iXijiQ9jj2oaUCEttzLeUwPFEeZPo4Q38PKUvIXLp3do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4191000"/>
            <a:ext cx="3826933" cy="2460171"/>
          </a:xfrm>
          <a:prstGeom prst="rect">
            <a:avLst/>
          </a:prstGeom>
          <a:noFill/>
        </p:spPr>
      </p:pic>
      <p:pic>
        <p:nvPicPr>
          <p:cNvPr id="16390" name="Picture 6" descr="https://encrypted-tbn1.gstatic.com/images?q=tbn:ANd9GcSf1Jyv0DbB_N1GhEosNw81eiv-8oPsXBWVbkKmiLc_PDiXy8G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4343400"/>
            <a:ext cx="3600450" cy="22853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Адаптация.</a:t>
            </a:r>
            <a:br>
              <a:rPr lang="ru-RU" sz="4800" dirty="0">
                <a:solidFill>
                  <a:srgbClr val="FF3300"/>
                </a:solidFill>
              </a:rPr>
            </a:br>
            <a:endParaRPr lang="ru-RU" sz="4800" dirty="0">
              <a:solidFill>
                <a:srgbClr val="FF3300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087" y="1066800"/>
            <a:ext cx="8697913" cy="5543550"/>
          </a:xfrm>
        </p:spPr>
        <p:txBody>
          <a:bodyPr>
            <a:norm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ru-RU" sz="2800" dirty="0"/>
              <a:t>вхождения ребёнка в новую 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sz="2800" dirty="0"/>
              <a:t>для него среду и болезненное 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sz="2800" dirty="0"/>
              <a:t>привыкание к её условиям.</a:t>
            </a:r>
          </a:p>
          <a:p>
            <a:pPr marL="609600" indent="-609600">
              <a:buFont typeface="Wingdings" pitchFamily="2" charset="2"/>
              <a:buNone/>
            </a:pPr>
            <a:endParaRPr lang="ru-RU" sz="2800" dirty="0"/>
          </a:p>
          <a:p>
            <a:pPr marL="609600" indent="-609600">
              <a:buFont typeface="Wingdings" pitchFamily="2" charset="2"/>
              <a:buNone/>
            </a:pPr>
            <a:endParaRPr lang="ru-RU" sz="2800" dirty="0"/>
          </a:p>
          <a:p>
            <a:pPr marL="609600" indent="-609600">
              <a:buFont typeface="Wingdings" pitchFamily="2" charset="2"/>
              <a:buNone/>
            </a:pPr>
            <a:r>
              <a:rPr lang="ru-RU" sz="2800" dirty="0"/>
              <a:t>Адаптацию в условиях дошкольного 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sz="2800" dirty="0"/>
              <a:t>учреждения - процесс или приспособление 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sz="2800" dirty="0"/>
              <a:t>функций организма ребёнка к условиям 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sz="2800" dirty="0"/>
              <a:t>существования в группе.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6DFA7E-6F53-4F79-B8C3-FE3C82365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456" y="1080117"/>
            <a:ext cx="3639844" cy="272988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/>
          <a:lstStyle/>
          <a:p>
            <a:r>
              <a:rPr lang="ru-RU" b="1" i="1" dirty="0">
                <a:solidFill>
                  <a:srgbClr val="C00000"/>
                </a:solidFill>
              </a:rPr>
              <a:t>Значение адаптации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ru-RU" i="1" dirty="0">
                <a:solidFill>
                  <a:srgbClr val="000099"/>
                </a:solidFill>
              </a:rPr>
              <a:t>Изменение привычных условий жизни.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i="1" dirty="0">
                <a:solidFill>
                  <a:srgbClr val="000099"/>
                </a:solidFill>
              </a:rPr>
              <a:t>Смена стереотипов.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i="1" dirty="0">
                <a:solidFill>
                  <a:srgbClr val="000099"/>
                </a:solidFill>
              </a:rPr>
              <a:t>Стресс.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i="1" dirty="0">
                <a:solidFill>
                  <a:srgbClr val="000099"/>
                </a:solidFill>
              </a:rPr>
              <a:t>Соматические изменения.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i="1" dirty="0">
                <a:solidFill>
                  <a:srgbClr val="000099"/>
                </a:solidFill>
              </a:rPr>
              <a:t>Потеря сложившихся привычек.</a:t>
            </a:r>
          </a:p>
          <a:p>
            <a:pPr marL="609600" indent="-609600">
              <a:buFont typeface="Wingdings" pitchFamily="2" charset="2"/>
              <a:buNone/>
            </a:pPr>
            <a:endParaRPr lang="ru-RU" sz="2800" dirty="0"/>
          </a:p>
          <a:p>
            <a:pPr marL="609600" indent="-609600">
              <a:buFont typeface="Wingdings" pitchFamily="2" charset="2"/>
              <a:buAutoNum type="arabicPeriod"/>
            </a:pPr>
            <a:endParaRPr lang="ru-RU" sz="2800" dirty="0"/>
          </a:p>
          <a:p>
            <a:pPr marL="609600" indent="-609600">
              <a:buFont typeface="Wingdings" pitchFamily="2" charset="2"/>
              <a:buAutoNum type="arabicPeriod"/>
            </a:pPr>
            <a:endParaRPr lang="ru-RU" sz="2800" dirty="0"/>
          </a:p>
        </p:txBody>
      </p:sp>
      <p:pic>
        <p:nvPicPr>
          <p:cNvPr id="46085" name="Picture 5" descr="i2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1" y="3859586"/>
            <a:ext cx="3760788" cy="25570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76375" y="0"/>
            <a:ext cx="7416800" cy="306863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4000" dirty="0">
                <a:solidFill>
                  <a:srgbClr val="C00000"/>
                </a:solidFill>
              </a:rPr>
              <a:t> </a:t>
            </a:r>
            <a:r>
              <a:rPr lang="ru-RU" sz="4000" i="1" dirty="0">
                <a:solidFill>
                  <a:srgbClr val="C00000"/>
                </a:solidFill>
              </a:rPr>
              <a:t>Стресс – </a:t>
            </a:r>
          </a:p>
          <a:p>
            <a:pPr algn="ctr">
              <a:buFont typeface="Wingdings" pitchFamily="2" charset="2"/>
              <a:buNone/>
            </a:pPr>
            <a:r>
              <a:rPr lang="ru-RU" i="1" dirty="0">
                <a:solidFill>
                  <a:srgbClr val="000099"/>
                </a:solidFill>
              </a:rPr>
              <a:t>это реакция на борьбу с </a:t>
            </a:r>
          </a:p>
          <a:p>
            <a:pPr algn="ctr">
              <a:buFont typeface="Wingdings" pitchFamily="2" charset="2"/>
              <a:buNone/>
            </a:pPr>
            <a:r>
              <a:rPr lang="ru-RU" i="1" dirty="0">
                <a:solidFill>
                  <a:srgbClr val="000099"/>
                </a:solidFill>
              </a:rPr>
              <a:t>трудностями, норма </a:t>
            </a:r>
          </a:p>
          <a:p>
            <a:pPr algn="ctr">
              <a:buFont typeface="Wingdings" pitchFamily="2" charset="2"/>
              <a:buNone/>
            </a:pPr>
            <a:r>
              <a:rPr lang="ru-RU" i="1" dirty="0">
                <a:solidFill>
                  <a:srgbClr val="000099"/>
                </a:solidFill>
              </a:rPr>
              <a:t>перехода от </a:t>
            </a:r>
          </a:p>
          <a:p>
            <a:pPr algn="ctr">
              <a:buFont typeface="Wingdings" pitchFamily="2" charset="2"/>
              <a:buNone/>
            </a:pPr>
            <a:r>
              <a:rPr lang="ru-RU" i="1" dirty="0">
                <a:solidFill>
                  <a:srgbClr val="000099"/>
                </a:solidFill>
              </a:rPr>
              <a:t>одних условий к другим.</a:t>
            </a:r>
            <a:r>
              <a:rPr lang="ru-RU" sz="2400" i="1" dirty="0">
                <a:solidFill>
                  <a:srgbClr val="000099"/>
                </a:solidFill>
              </a:rPr>
              <a:t> </a:t>
            </a:r>
          </a:p>
          <a:p>
            <a:pPr algn="ctr">
              <a:buFont typeface="Wingdings" pitchFamily="2" charset="2"/>
              <a:buNone/>
            </a:pPr>
            <a:endParaRPr lang="ru-RU" sz="2400" dirty="0">
              <a:solidFill>
                <a:srgbClr val="000099"/>
              </a:solidFill>
            </a:endParaRPr>
          </a:p>
        </p:txBody>
      </p:sp>
      <p:sp>
        <p:nvSpPr>
          <p:cNvPr id="47110" name="Line 6"/>
          <p:cNvSpPr>
            <a:spLocks noChangeShapeType="1"/>
          </p:cNvSpPr>
          <p:nvPr/>
        </p:nvSpPr>
        <p:spPr bwMode="auto">
          <a:xfrm flipH="1">
            <a:off x="2771775" y="3068638"/>
            <a:ext cx="1223963" cy="720725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>
            <a:off x="3995738" y="3068638"/>
            <a:ext cx="1512887" cy="6477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47129" name="Group 25"/>
          <p:cNvGraphicFramePr>
            <a:graphicFrameLocks noGrp="1"/>
          </p:cNvGraphicFramePr>
          <p:nvPr>
            <p:ph sz="half" idx="2"/>
          </p:nvPr>
        </p:nvGraphicFramePr>
        <p:xfrm>
          <a:off x="900113" y="3933825"/>
          <a:ext cx="7559675" cy="2438400"/>
        </p:xfrm>
        <a:graphic>
          <a:graphicData uri="http://schemas.openxmlformats.org/drawingml/2006/table">
            <a:tbl>
              <a:tblPr/>
              <a:tblGrid>
                <a:gridCol w="3773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6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8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Формирование адаптивных механизмов.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Изменение гормональной системы организма.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130" name="AutoShape 2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596188" y="6092825"/>
            <a:ext cx="400050" cy="377825"/>
          </a:xfrm>
          <a:prstGeom prst="leftArrow">
            <a:avLst>
              <a:gd name="adj1" fmla="val 50000"/>
              <a:gd name="adj2" fmla="val 2647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77FC43D-7E30-4999-AF11-346A41A70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87" y="1044622"/>
            <a:ext cx="2971800" cy="22288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534400" cy="1143000"/>
          </a:xfrm>
        </p:spPr>
        <p:txBody>
          <a:bodyPr>
            <a:normAutofit fontScale="90000"/>
          </a:bodyPr>
          <a:lstStyle/>
          <a:p>
            <a:pPr algn="l">
              <a:spcBef>
                <a:spcPts val="0"/>
              </a:spcBef>
            </a:pPr>
            <a:r>
              <a:rPr lang="ru-RU" sz="4000" b="1" dirty="0">
                <a:solidFill>
                  <a:srgbClr val="C00000"/>
                </a:solidFill>
              </a:rPr>
              <a:t>     </a:t>
            </a:r>
            <a:r>
              <a:rPr lang="ru-RU" sz="4000" b="1" i="1" dirty="0">
                <a:solidFill>
                  <a:srgbClr val="C00000"/>
                </a:solidFill>
              </a:rPr>
              <a:t>Адаптация по степени</a:t>
            </a:r>
            <a:br>
              <a:rPr lang="ru-RU" sz="4000" b="1" i="1" dirty="0">
                <a:solidFill>
                  <a:srgbClr val="C00000"/>
                </a:solidFill>
              </a:rPr>
            </a:br>
            <a:r>
              <a:rPr lang="ru-RU" sz="4000" b="1" i="1" dirty="0">
                <a:solidFill>
                  <a:srgbClr val="C00000"/>
                </a:solidFill>
              </a:rPr>
              <a:t>                тяжести.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229600" cy="56388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 i="1" dirty="0">
                <a:solidFill>
                  <a:srgbClr val="000099"/>
                </a:solidFill>
              </a:rPr>
              <a:t>1.Лёгкая адаптация.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/>
              <a:t>Поведение детей нормализуется в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/>
              <a:t>течение месяца, заболеваний не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/>
              <a:t> возникает (за исключением редких случаев).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 i="1" dirty="0">
                <a:solidFill>
                  <a:srgbClr val="000099"/>
                </a:solidFill>
              </a:rPr>
              <a:t>2.Адаптация средней тяжести.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/>
              <a:t>Нарушения в поведении ребёнка выражены более ярко и длительнее. Заболевания возникают в виде острой респираторной инфекции, протекающей без осложнений.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 i="1" dirty="0">
                <a:solidFill>
                  <a:srgbClr val="000099"/>
                </a:solidFill>
              </a:rPr>
              <a:t>3.Тяжёлая адаптация.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/>
              <a:t>Тяжёлая адаптация характеризуется значительной длительностью ( от 2 до 6 и более месяцев) и тяжестью всех проявлений. Эта форма адаптации может протекать в двух вариантах.</a:t>
            </a:r>
          </a:p>
        </p:txBody>
      </p:sp>
      <p:pic>
        <p:nvPicPr>
          <p:cNvPr id="11266" name="Picture 2" descr="https://encrypted-tbn3.gstatic.com/images?q=tbn:ANd9GcSLBvd2OjSX6bg4lcfHWxGIq571lL8BsojarfK1lMAREXatEgzbN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3752" y="0"/>
            <a:ext cx="3450248" cy="2266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28600"/>
            <a:ext cx="8229600" cy="1417638"/>
          </a:xfrm>
        </p:spPr>
        <p:txBody>
          <a:bodyPr>
            <a:normAutofit fontScale="90000"/>
          </a:bodyPr>
          <a:lstStyle/>
          <a:p>
            <a:pPr marL="838200" indent="-838200"/>
            <a:br>
              <a:rPr lang="ru-RU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4000" b="1" i="1" dirty="0">
                <a:solidFill>
                  <a:srgbClr val="C00000"/>
                </a:solidFill>
              </a:rPr>
              <a:t>Факторы влияющие на адаптацию.</a:t>
            </a:r>
            <a:br>
              <a:rPr lang="ru-RU" sz="4000" i="1" dirty="0">
                <a:solidFill>
                  <a:srgbClr val="FF3300"/>
                </a:solidFill>
              </a:rPr>
            </a:br>
            <a:endParaRPr lang="ru-RU" sz="4000" i="1" dirty="0">
              <a:solidFill>
                <a:srgbClr val="FF3300"/>
              </a:solidFill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534400" cy="5334000"/>
          </a:xfrm>
        </p:spPr>
        <p:txBody>
          <a:bodyPr>
            <a:normAutofit fontScale="85000" lnSpcReduction="10000"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ru-RU" sz="3300" b="1" dirty="0">
                <a:solidFill>
                  <a:srgbClr val="000099"/>
                </a:solidFill>
              </a:rPr>
              <a:t>1.</a:t>
            </a:r>
            <a:r>
              <a:rPr lang="ru-RU" sz="3300" b="1" i="1" dirty="0">
                <a:solidFill>
                  <a:srgbClr val="000099"/>
                </a:solidFill>
              </a:rPr>
              <a:t>Состояние здоровья и уровня развития ребёнка</a:t>
            </a:r>
            <a:r>
              <a:rPr lang="ru-RU" sz="3300" dirty="0">
                <a:solidFill>
                  <a:srgbClr val="000099"/>
                </a:solidFill>
              </a:rPr>
              <a:t>.</a:t>
            </a:r>
          </a:p>
          <a:p>
            <a:pPr marL="609600" indent="-609600">
              <a:buNone/>
            </a:pPr>
            <a:r>
              <a:rPr lang="ru-RU" sz="2800" dirty="0"/>
              <a:t>       </a:t>
            </a:r>
            <a:r>
              <a:rPr lang="ru-RU" dirty="0"/>
              <a:t>Здоровый, хорошо развитый ребёнок легче переносит трудности социальной адаптации.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sz="3300" b="1" i="1" dirty="0">
                <a:solidFill>
                  <a:srgbClr val="000099"/>
                </a:solidFill>
              </a:rPr>
              <a:t>2. Индивидуальные особенности</a:t>
            </a:r>
            <a:r>
              <a:rPr lang="ru-RU" sz="3300" b="1" dirty="0">
                <a:solidFill>
                  <a:srgbClr val="000099"/>
                </a:solidFill>
              </a:rPr>
              <a:t>. </a:t>
            </a:r>
          </a:p>
          <a:p>
            <a:pPr marL="609600" indent="-609600">
              <a:buNone/>
            </a:pPr>
            <a:r>
              <a:rPr lang="ru-RU" dirty="0"/>
              <a:t>    Дети одного и того же возраста по- разному ведут</a:t>
            </a:r>
          </a:p>
          <a:p>
            <a:pPr marL="609600" indent="-609600">
              <a:buNone/>
            </a:pPr>
            <a:r>
              <a:rPr lang="ru-RU" dirty="0"/>
              <a:t>    себя в первые дни пребывания в детском саду.</a:t>
            </a:r>
          </a:p>
          <a:p>
            <a:pPr marL="324000" indent="-609600">
              <a:buNone/>
            </a:pPr>
            <a:r>
              <a:rPr lang="ru-RU" dirty="0"/>
              <a:t>    Одни дети плачут, отказываются есть спать, на каждое предложение взрослого реагируют бурным</a:t>
            </a:r>
          </a:p>
          <a:p>
            <a:pPr marL="609600" indent="-609600">
              <a:buNone/>
            </a:pPr>
            <a:r>
              <a:rPr lang="ru-RU" dirty="0"/>
              <a:t>    протестом. Другие, наоборот, внешне спокойны, а в</a:t>
            </a:r>
          </a:p>
          <a:p>
            <a:pPr marL="609600" indent="-609600">
              <a:buNone/>
            </a:pPr>
            <a:r>
              <a:rPr lang="ru-RU" dirty="0"/>
              <a:t>    последующие дни с плачем расстаются с родителями,</a:t>
            </a:r>
          </a:p>
          <a:p>
            <a:pPr marL="609600" indent="-609600">
              <a:buNone/>
            </a:pPr>
            <a:r>
              <a:rPr lang="ru-RU" dirty="0"/>
              <a:t>    плохо едят, спят, не играют.</a:t>
            </a:r>
          </a:p>
          <a:p>
            <a:pPr marL="609600" indent="-609600">
              <a:buFont typeface="Wingdings" pitchFamily="2" charset="2"/>
              <a:buNone/>
            </a:pPr>
            <a:endParaRPr lang="ru-RU" dirty="0"/>
          </a:p>
        </p:txBody>
      </p:sp>
      <p:pic>
        <p:nvPicPr>
          <p:cNvPr id="10241" name="Picture 1" descr="C:\Users\Пользователь\Desktop\1сто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0" y="1143000"/>
            <a:ext cx="2057400" cy="2057400"/>
          </a:xfrm>
          <a:prstGeom prst="rect">
            <a:avLst/>
          </a:prstGeom>
          <a:noFill/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A846CD5-A23F-48F7-BED9-E9F94CFB6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8615" y="5410030"/>
            <a:ext cx="2126457" cy="14176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>
            <a:normAutofit/>
          </a:bodyPr>
          <a:lstStyle/>
          <a:p>
            <a:pPr marL="609600" indent="-609600" algn="ctr">
              <a:buFont typeface="Wingdings" pitchFamily="2" charset="2"/>
              <a:buNone/>
            </a:pPr>
            <a:r>
              <a:rPr lang="ru-RU" sz="2800" b="1" i="1" dirty="0">
                <a:solidFill>
                  <a:srgbClr val="000099"/>
                </a:solidFill>
              </a:rPr>
              <a:t>3.Биологические и социальные факторы</a:t>
            </a:r>
            <a:r>
              <a:rPr lang="ru-RU" b="1" i="1" dirty="0">
                <a:solidFill>
                  <a:srgbClr val="000099"/>
                </a:solidFill>
              </a:rPr>
              <a:t>.</a:t>
            </a:r>
          </a:p>
          <a:p>
            <a:pPr marL="609600" indent="-609600">
              <a:buFont typeface="Wingdings" pitchFamily="2" charset="2"/>
              <a:buNone/>
            </a:pPr>
            <a:endParaRPr lang="ru-RU" i="1" dirty="0"/>
          </a:p>
          <a:p>
            <a:pPr marL="609600" indent="-609600">
              <a:buFont typeface="Wingdings" pitchFamily="2" charset="2"/>
              <a:buNone/>
            </a:pPr>
            <a:endParaRPr lang="ru-RU" dirty="0"/>
          </a:p>
          <a:p>
            <a:pPr marL="609600" indent="-609600">
              <a:buFont typeface="Wingdings" pitchFamily="2" charset="2"/>
              <a:buNone/>
            </a:pPr>
            <a:endParaRPr lang="ru-RU" dirty="0"/>
          </a:p>
          <a:p>
            <a:pPr marL="609600" indent="-609600">
              <a:buFont typeface="Wingdings" pitchFamily="2" charset="2"/>
              <a:buNone/>
            </a:pPr>
            <a:endParaRPr lang="ru-RU" dirty="0"/>
          </a:p>
          <a:p>
            <a:pPr marL="609600" indent="-609600">
              <a:buFont typeface="Wingdings" pitchFamily="2" charset="2"/>
              <a:buNone/>
            </a:pPr>
            <a:endParaRPr lang="ru-RU" dirty="0"/>
          </a:p>
          <a:p>
            <a:pPr marL="609600" indent="-609600">
              <a:buFont typeface="Wingdings" pitchFamily="2" charset="2"/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781584"/>
              </p:ext>
            </p:extLst>
          </p:nvPr>
        </p:nvGraphicFramePr>
        <p:xfrm>
          <a:off x="152400" y="838200"/>
          <a:ext cx="8991600" cy="5594573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4416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5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>
                          <a:solidFill>
                            <a:srgbClr val="008000"/>
                          </a:solidFill>
                          <a:effectLst/>
                        </a:rPr>
                        <a:t>Биологические факторы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>
                          <a:solidFill>
                            <a:srgbClr val="008000"/>
                          </a:solidFill>
                          <a:effectLst/>
                        </a:rPr>
                        <a:t>Социальные факторы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8773"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2400" dirty="0"/>
                        <a:t>токсикозы и заболевания матери во время беременности.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2400" dirty="0"/>
                        <a:t> осложнения при родах. 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2400" dirty="0"/>
                        <a:t>заболевания малыша в первые три месяца жизни.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2400" dirty="0"/>
                        <a:t>частые 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Заболевания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ребёнка до 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поступления в 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детский сад. 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условия жизни семьи: создание режима дня в соответствии с возрастом и индивидуальными особенностями, формирование у детей умений и навыков.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личностных качеств, которые соответствуют возрасту( </a:t>
                      </a:r>
                      <a:r>
                        <a:rPr lang="ru-RU" sz="2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пр-р</a:t>
                      </a:r>
                      <a:r>
                        <a:rPr lang="ru-R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умение играть с игрушками, общаться со взрослыми и другими детьми, самостоятельно обслуживать себя и т.д.).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097" name="Picture 1" descr="C:\Users\Пользователь\Desktop\ukolov-dima-ne-boits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810000"/>
            <a:ext cx="1906719" cy="26821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0"/>
            <a:ext cx="8229600" cy="4525963"/>
          </a:xfrm>
        </p:spPr>
        <p:txBody>
          <a:bodyPr/>
          <a:lstStyle/>
          <a:p>
            <a:pPr marL="609600" indent="-609600">
              <a:buNone/>
            </a:pPr>
            <a:r>
              <a:rPr lang="ru-RU" sz="2800" b="1" i="1" dirty="0">
                <a:solidFill>
                  <a:srgbClr val="000099"/>
                </a:solidFill>
              </a:rPr>
              <a:t>4. Уровень тренированность адаптационных механизмов. </a:t>
            </a:r>
          </a:p>
          <a:p>
            <a:pPr marL="609600" indent="-609600" algn="just">
              <a:buNone/>
            </a:pPr>
            <a:r>
              <a:rPr lang="ru-RU" sz="2700" dirty="0"/>
              <a:t>Малыш, который до поступления в детский сад не </a:t>
            </a:r>
          </a:p>
          <a:p>
            <a:pPr marL="609600" indent="-609600" algn="just">
              <a:buNone/>
            </a:pPr>
            <a:r>
              <a:rPr lang="ru-RU" sz="2700" dirty="0"/>
              <a:t>однократно попадал в разные условия ( посещал </a:t>
            </a:r>
          </a:p>
          <a:p>
            <a:pPr marL="609600" indent="-609600" algn="just">
              <a:buNone/>
            </a:pPr>
            <a:r>
              <a:rPr lang="ru-RU" sz="2700" dirty="0"/>
              <a:t>родственников, знакомых, и.т.п. ) легче привыкает к </a:t>
            </a:r>
          </a:p>
          <a:p>
            <a:pPr marL="609600" indent="-609600" algn="just">
              <a:buNone/>
            </a:pPr>
            <a:r>
              <a:rPr lang="ru-RU" sz="2700" dirty="0"/>
              <a:t>дошкольному учреждению.</a:t>
            </a:r>
          </a:p>
        </p:txBody>
      </p:sp>
      <p:pic>
        <p:nvPicPr>
          <p:cNvPr id="3074" name="Picture 2" descr="https://encrypted-tbn1.gstatic.com/images?q=tbn:ANd9GcT7NMZZMLNHu8S1M9iTrFao6B7hgBgST9AtTEo9QdRk38lwxQS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276600"/>
            <a:ext cx="3971277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marL="838200" indent="-838200"/>
            <a:r>
              <a:rPr lang="ru-RU" sz="4000" b="1" i="1" dirty="0">
                <a:solidFill>
                  <a:srgbClr val="C00000"/>
                </a:solidFill>
              </a:rPr>
              <a:t>Ступенчатость адаптации.</a:t>
            </a:r>
            <a:br>
              <a:rPr lang="ru-RU" sz="4000" i="1" dirty="0">
                <a:solidFill>
                  <a:srgbClr val="FF3300"/>
                </a:solidFill>
              </a:rPr>
            </a:br>
            <a:endParaRPr lang="ru-RU" sz="4000" i="1" dirty="0">
              <a:solidFill>
                <a:srgbClr val="FF3300"/>
              </a:solidFill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762001"/>
            <a:ext cx="8229600" cy="561975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</a:pPr>
            <a:r>
              <a:rPr lang="ru-RU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Первая неделя</a:t>
            </a:r>
            <a:r>
              <a:rPr lang="ru-RU" sz="2800" b="1" dirty="0">
                <a:solidFill>
                  <a:srgbClr val="000099"/>
                </a:solidFill>
              </a:rPr>
              <a:t>  </a:t>
            </a:r>
            <a:r>
              <a:rPr lang="ru-RU" sz="2800" dirty="0"/>
              <a:t>ребёнок должен пребывать в группе не более  2 часов, обязательно в отведённые для него  часы во время бодрствования. </a:t>
            </a:r>
          </a:p>
          <a:p>
            <a:pPr>
              <a:buFont typeface="Wingdings" pitchFamily="2" charset="2"/>
              <a:buNone/>
            </a:pPr>
            <a:r>
              <a:rPr lang="ru-RU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Во вторую неделю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/>
              <a:t>ребёнок ходит в детский садик 4 часа, знакомят с кроваткой, с пищей.   </a:t>
            </a:r>
          </a:p>
          <a:p>
            <a:pPr>
              <a:buFont typeface="Wingdings" pitchFamily="2" charset="2"/>
              <a:buNone/>
            </a:pPr>
            <a:r>
              <a:rPr lang="ru-RU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Третья неделя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/>
              <a:t>– ребёнок находится в детском саду   </a:t>
            </a:r>
          </a:p>
          <a:p>
            <a:pPr>
              <a:buFont typeface="Wingdings" pitchFamily="2" charset="2"/>
              <a:buNone/>
            </a:pPr>
            <a:r>
              <a:rPr lang="ru-RU" sz="2800" dirty="0"/>
              <a:t>     уже 6  часов. принимает условия, предлагаемые взрослым, принимает пищу, горшок. </a:t>
            </a:r>
          </a:p>
          <a:p>
            <a:pPr>
              <a:buFont typeface="Wingdings" pitchFamily="2" charset="2"/>
              <a:buNone/>
            </a:pP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Четвёртая неделя</a:t>
            </a:r>
            <a:r>
              <a:rPr lang="ru-RU" sz="2800" b="1" dirty="0">
                <a:solidFill>
                  <a:srgbClr val="000099"/>
                </a:solidFill>
              </a:rPr>
              <a:t> </a:t>
            </a:r>
            <a:r>
              <a:rPr lang="ru-RU" sz="2800" b="1" dirty="0"/>
              <a:t>- </a:t>
            </a:r>
            <a:r>
              <a:rPr lang="ru-RU" sz="2800" dirty="0"/>
              <a:t>ребёнок находится в детском саду уже 8 часов.   </a:t>
            </a:r>
          </a:p>
          <a:p>
            <a:pPr algn="ctr">
              <a:spcBef>
                <a:spcPts val="0"/>
              </a:spcBef>
              <a:buFont typeface="Wingdings" pitchFamily="2" charset="2"/>
              <a:buNone/>
            </a:pPr>
            <a:r>
              <a:rPr lang="ru-RU" sz="40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Нельзя ускорить течение адаптации!</a:t>
            </a:r>
          </a:p>
        </p:txBody>
      </p:sp>
      <p:pic>
        <p:nvPicPr>
          <p:cNvPr id="59397" name="Picture 5" descr="STO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7919" y="4929188"/>
            <a:ext cx="1156081" cy="1928812"/>
          </a:xfrm>
          <a:prstGeom prst="rect">
            <a:avLst/>
          </a:prstGeom>
          <a:noFill/>
        </p:spPr>
      </p:pic>
      <p:pic>
        <p:nvPicPr>
          <p:cNvPr id="9218" name="Picture 2" descr="http://xn----8sbiecm6bhdx8i.xn--p1ai/sites/default/files/den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62000" cy="916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ru-RU" sz="4000" b="1" i="1" dirty="0">
                <a:solidFill>
                  <a:srgbClr val="C00000"/>
                </a:solidFill>
              </a:rPr>
              <a:t>Рекомендации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6021387"/>
          </a:xfrm>
        </p:spPr>
        <p:txBody>
          <a:bodyPr>
            <a:noAutofit/>
          </a:bodyPr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ru-RU" sz="2800" dirty="0">
                <a:solidFill>
                  <a:srgbClr val="000099"/>
                </a:solidFill>
              </a:rPr>
              <a:t>Прежде всего вам необходимо заранее познакомиться с условиями детского сада, в который вы поведёте малыша. 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2800" dirty="0">
                <a:solidFill>
                  <a:srgbClr val="000099"/>
                </a:solidFill>
              </a:rPr>
              <a:t>Вы сами должны быть психологически готовы к расставанию. Успокойтесь и не нервничайте - любое ваше внутреннее состояние сразу передаётся ребёнку. 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2800" dirty="0">
                <a:solidFill>
                  <a:srgbClr val="000099"/>
                </a:solidFill>
              </a:rPr>
              <a:t>Наложите запрет на домашнее обсуждение будущих детсадовских проблем в присутствии ребёнка (дети этого возраста уже всё понимают).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dirty="0"/>
              <a:t>4. </a:t>
            </a:r>
            <a:r>
              <a:rPr lang="ru-RU" sz="2800" dirty="0">
                <a:solidFill>
                  <a:srgbClr val="0066FF"/>
                </a:solidFill>
              </a:rPr>
              <a:t>Не пугайте ребёнка</a:t>
            </a:r>
            <a:r>
              <a:rPr lang="ru-RU" sz="2800" dirty="0"/>
              <a:t>. Фразы типа «Не балуйся, а то отправлю в садик!» могут поселить в его душе страх, который потом будет трудно побороть. </a:t>
            </a:r>
            <a:r>
              <a:rPr lang="ru-RU" sz="2800" dirty="0">
                <a:solidFill>
                  <a:srgbClr val="0066FF"/>
                </a:solidFill>
              </a:rPr>
              <a:t>Но и идеализировать детский сад не стоит</a:t>
            </a:r>
            <a:r>
              <a:rPr lang="ru-RU" sz="2800" dirty="0"/>
              <a:t>, иначе он просто не оправдает надежд ребёнка. Лучше всего быть в этом отношении честным. Расскажите вашему сыну или дочке, чем они будут заниматься в группе, какие требования там существуют (слушаться воспитателя, соблюдать распорядок дня, не обижать других малышей).</a:t>
            </a:r>
          </a:p>
          <a:p>
            <a:pPr>
              <a:buNone/>
            </a:pPr>
            <a:r>
              <a:rPr lang="ru-RU" sz="2800" dirty="0"/>
              <a:t>5</a:t>
            </a:r>
            <a:r>
              <a:rPr lang="ru-RU" sz="2800" dirty="0">
                <a:solidFill>
                  <a:srgbClr val="0066FF"/>
                </a:solidFill>
              </a:rPr>
              <a:t>. Узнайте режим дня и начинайте придерживаться его дома. </a:t>
            </a:r>
            <a:r>
              <a:rPr lang="ru-RU" sz="2800" dirty="0"/>
              <a:t>Не забудьте напоминать при этом: «А сейчас детки в детском саду ложатся спать (  идут гулять, садятся обедать).</a:t>
            </a:r>
          </a:p>
          <a:p>
            <a:pPr>
              <a:buNone/>
            </a:pPr>
            <a:endParaRPr lang="ru-RU" sz="28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0"/>
            <a:ext cx="8229600" cy="6858000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 startAt="6"/>
            </a:pPr>
            <a:r>
              <a:rPr lang="ru-RU" sz="2800" dirty="0"/>
              <a:t> </a:t>
            </a:r>
            <a:r>
              <a:rPr lang="ru-RU" sz="2800" dirty="0">
                <a:solidFill>
                  <a:srgbClr val="C00000"/>
                </a:solidFill>
              </a:rPr>
              <a:t>Не обещайте ребёнку вознаграждения за посещение детского сада. </a:t>
            </a:r>
            <a:r>
              <a:rPr lang="ru-RU" sz="2800" dirty="0"/>
              <a:t>Дайте ему сразу понять: впереди обычная жизнь, в ней будут друзья, интересные игры, прогулки, и надо в эту жизнь включаться сразу, а не сидеть у окна в ожидании прихода родителей.</a:t>
            </a:r>
          </a:p>
          <a:p>
            <a:pPr>
              <a:buFont typeface="Wingdings" pitchFamily="2" charset="2"/>
              <a:buAutoNum type="arabicPeriod" startAt="6"/>
            </a:pPr>
            <a:r>
              <a:rPr lang="ru-RU" sz="2800" dirty="0"/>
              <a:t>А что делать, когда малыш постоянно плачет и в прямом смысле хватается за юбку? Необходимо </a:t>
            </a:r>
            <a:r>
              <a:rPr lang="ru-RU" sz="2800" dirty="0">
                <a:solidFill>
                  <a:srgbClr val="C00000"/>
                </a:solidFill>
              </a:rPr>
              <a:t>не затягивать расставание и не «дразнить» ребёнка своим присутствием</a:t>
            </a:r>
            <a:r>
              <a:rPr lang="ru-RU" sz="2800" dirty="0">
                <a:solidFill>
                  <a:srgbClr val="0066FF"/>
                </a:solidFill>
              </a:rPr>
              <a:t>. </a:t>
            </a:r>
            <a:r>
              <a:rPr lang="ru-RU" sz="2800" dirty="0"/>
              <a:t>Как правило уже через несколько минут после вашего ухода ребёнок спокойно включается в игру. Разработайте свой собственный ритуал прощания, пусть он помашет вам рукой из окна или пошлёт воздушный поцелуй…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8"/>
            </a:pPr>
            <a:r>
              <a:rPr lang="ru-RU" dirty="0"/>
              <a:t> </a:t>
            </a:r>
            <a:r>
              <a:rPr lang="ru-RU" dirty="0">
                <a:solidFill>
                  <a:srgbClr val="C00000"/>
                </a:solidFill>
              </a:rPr>
              <a:t>Помочь ребенку разобраться в игрушках: </a:t>
            </a:r>
            <a:r>
              <a:rPr lang="ru-RU" dirty="0"/>
              <a:t>использовать показ действий с ними, сюжетный показ, совместные действия, вовлекать ребенка в со­вместную игру.</a:t>
            </a:r>
          </a:p>
          <a:p>
            <a:pPr>
              <a:lnSpc>
                <a:spcPct val="110000"/>
              </a:lnSpc>
              <a:buFont typeface="Wingdings" pitchFamily="2" charset="2"/>
              <a:buAutoNum type="arabicPeriod" startAt="8"/>
            </a:pPr>
            <a:r>
              <a:rPr lang="ru-RU" dirty="0"/>
              <a:t> </a:t>
            </a:r>
            <a:r>
              <a:rPr lang="ru-RU" dirty="0">
                <a:solidFill>
                  <a:srgbClr val="C00000"/>
                </a:solidFill>
              </a:rPr>
              <a:t>Развивать подражательность в действиях ребенка: </a:t>
            </a:r>
            <a:r>
              <a:rPr lang="ru-RU" i="1" dirty="0"/>
              <a:t>«Полетаем, как воробушки», «Попрыгаем, как зайчики».</a:t>
            </a:r>
            <a:endParaRPr lang="ru-RU" dirty="0"/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 startAt="10"/>
            </a:pPr>
            <a:r>
              <a:rPr lang="ru-RU" dirty="0"/>
              <a:t> </a:t>
            </a:r>
            <a:r>
              <a:rPr lang="ru-RU" dirty="0">
                <a:solidFill>
                  <a:srgbClr val="C00000"/>
                </a:solidFill>
              </a:rPr>
              <a:t>Учить обращаться к другому человеку, делиться игрушкой, жалеть плачущего и т. д.</a:t>
            </a:r>
          </a:p>
          <a:p>
            <a:pPr marL="609600" indent="-609600">
              <a:lnSpc>
                <a:spcPct val="110000"/>
              </a:lnSpc>
              <a:buFont typeface="Wingdings" pitchFamily="2" charset="2"/>
              <a:buAutoNum type="arabicPeriod" startAt="10"/>
            </a:pPr>
            <a:r>
              <a:rPr lang="ru-RU" dirty="0"/>
              <a:t> </a:t>
            </a:r>
            <a:r>
              <a:rPr lang="ru-RU" dirty="0">
                <a:solidFill>
                  <a:srgbClr val="C00000"/>
                </a:solidFill>
              </a:rPr>
              <a:t>Накануне первого посещения детского сада необходимо напомнить ребёнку, что завтра он идёт в группу, и ответить на все вопросы ребёнка.</a:t>
            </a:r>
          </a:p>
          <a:p>
            <a:pPr>
              <a:lnSpc>
                <a:spcPct val="110000"/>
              </a:lnSpc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228600"/>
            <a:ext cx="6629400" cy="5073650"/>
          </a:xfrm>
        </p:spPr>
        <p:txBody>
          <a:bodyPr/>
          <a:lstStyle/>
          <a:p>
            <a:pPr marL="609600" indent="-609600">
              <a:lnSpc>
                <a:spcPct val="150000"/>
              </a:lnSpc>
              <a:buFont typeface="Wingdings" pitchFamily="2" charset="2"/>
              <a:buNone/>
            </a:pPr>
            <a:endParaRPr lang="ru-RU" sz="1600" dirty="0"/>
          </a:p>
          <a:p>
            <a:pPr marL="609600" indent="-609600" algn="ctr">
              <a:lnSpc>
                <a:spcPct val="150000"/>
              </a:lnSpc>
              <a:buFont typeface="Wingdings" pitchFamily="2" charset="2"/>
              <a:buNone/>
            </a:pPr>
            <a:r>
              <a:rPr lang="ru-RU" sz="4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Подчёркивайте, что ваш ребёнок, как прежде, дорог вам и любим. </a:t>
            </a:r>
          </a:p>
        </p:txBody>
      </p:sp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996" y="1066800"/>
            <a:ext cx="2130425" cy="31344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C4DAA12-EAB1-4735-AE40-891773A92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3778250"/>
            <a:ext cx="4067175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 fontScale="90000"/>
          </a:bodyPr>
          <a:lstStyle/>
          <a:p>
            <a:br>
              <a:rPr lang="ru-RU" sz="4800" dirty="0">
                <a:solidFill>
                  <a:srgbClr val="FF0066"/>
                </a:solidFill>
              </a:rPr>
            </a:br>
            <a:r>
              <a:rPr lang="ru-RU" sz="4800" b="1" i="1" dirty="0">
                <a:solidFill>
                  <a:srgbClr val="C00000"/>
                </a:solidFill>
              </a:rPr>
              <a:t>СПАСИБО </a:t>
            </a:r>
            <a:br>
              <a:rPr lang="ru-RU" sz="4800" b="1" i="1" dirty="0">
                <a:solidFill>
                  <a:srgbClr val="C00000"/>
                </a:solidFill>
              </a:rPr>
            </a:br>
            <a:r>
              <a:rPr lang="ru-RU" sz="4800" b="1" i="1" dirty="0">
                <a:solidFill>
                  <a:srgbClr val="C00000"/>
                </a:solidFill>
              </a:rPr>
              <a:t>ЗА ВНИМАНИЕ.</a:t>
            </a:r>
            <a:br>
              <a:rPr lang="ru-RU" sz="4800" b="1" i="1" dirty="0">
                <a:solidFill>
                  <a:srgbClr val="FF0066"/>
                </a:solidFill>
              </a:rPr>
            </a:br>
            <a:endParaRPr lang="ru-RU" sz="4800" b="1" i="1" dirty="0">
              <a:solidFill>
                <a:srgbClr val="FF0066"/>
              </a:solidFill>
            </a:endParaRPr>
          </a:p>
        </p:txBody>
      </p:sp>
      <p:pic>
        <p:nvPicPr>
          <p:cNvPr id="57348" name="Picture 4" descr="i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2852738"/>
            <a:ext cx="2508250" cy="2508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894</Words>
  <Application>Microsoft Office PowerPoint</Application>
  <PresentationFormat>Экран (4:3)</PresentationFormat>
  <Paragraphs>96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Office Theme</vt:lpstr>
      <vt:lpstr>Адаптация ребёнка  к детском саду.</vt:lpstr>
      <vt:lpstr>Содержание</vt:lpstr>
      <vt:lpstr>Адаптация. </vt:lpstr>
      <vt:lpstr>Значение адаптации</vt:lpstr>
      <vt:lpstr>Презентация PowerPoint</vt:lpstr>
      <vt:lpstr>     Адаптация по степени                 тяжести.</vt:lpstr>
      <vt:lpstr> Факторы влияющие на адаптацию. </vt:lpstr>
      <vt:lpstr>Презентация PowerPoint</vt:lpstr>
      <vt:lpstr>Презентация PowerPoint</vt:lpstr>
      <vt:lpstr>Ступенчатость адаптации. </vt:lpstr>
      <vt:lpstr>Рекомендации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 СПАСИБО  ЗА ВНИМАНИЕ.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Адаптация ребёнка  к детском саду.</dc:title>
  <dc:creator>Пользователь</dc:creator>
  <cp:lastModifiedBy>User</cp:lastModifiedBy>
  <cp:revision>22</cp:revision>
  <dcterms:created xsi:type="dcterms:W3CDTF">2014-06-03T08:16:04Z</dcterms:created>
  <dcterms:modified xsi:type="dcterms:W3CDTF">2020-10-22T09:55:36Z</dcterms:modified>
</cp:coreProperties>
</file>