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67" r:id="rId3"/>
    <p:sldId id="257" r:id="rId4"/>
    <p:sldId id="280" r:id="rId5"/>
    <p:sldId id="258" r:id="rId6"/>
    <p:sldId id="281" r:id="rId7"/>
    <p:sldId id="259" r:id="rId8"/>
    <p:sldId id="282" r:id="rId9"/>
    <p:sldId id="260" r:id="rId10"/>
    <p:sldId id="283" r:id="rId11"/>
    <p:sldId id="261" r:id="rId12"/>
    <p:sldId id="284" r:id="rId13"/>
    <p:sldId id="262" r:id="rId14"/>
    <p:sldId id="289" r:id="rId15"/>
    <p:sldId id="263" r:id="rId16"/>
    <p:sldId id="285" r:id="rId17"/>
    <p:sldId id="264" r:id="rId18"/>
    <p:sldId id="286" r:id="rId19"/>
    <p:sldId id="265" r:id="rId20"/>
    <p:sldId id="287" r:id="rId21"/>
    <p:sldId id="266" r:id="rId22"/>
    <p:sldId id="288" r:id="rId23"/>
  </p:sldIdLst>
  <p:sldSz cx="9144000" cy="6858000" type="screen4x3"/>
  <p:notesSz cx="6877050" cy="9656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4" autoAdjust="0"/>
    <p:restoredTop sz="94692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7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0C8F8E62-DF0D-412C-9FD1-B031D6267504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26000" cy="3621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7705" y="4586963"/>
            <a:ext cx="5501640" cy="4345543"/>
          </a:xfrm>
          <a:prstGeom prst="rect">
            <a:avLst/>
          </a:prstGeom>
        </p:spPr>
        <p:txBody>
          <a:bodyPr vert="horz" lIns="94476" tIns="47238" rIns="94476" bIns="472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5404" y="9172249"/>
            <a:ext cx="2980055" cy="482838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1270DFE1-42D4-4C92-9AD1-75D402BC3E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040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0DFE1-42D4-4C92-9AD1-75D402BC3E2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0369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вниз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0DFE1-42D4-4C92-9AD1-75D402BC3E2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469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E3CBC2B-07BA-478C-AFF2-9C22157D9B7E}" type="datetimeFigureOut">
              <a:rPr lang="ru-RU" smtClean="0"/>
              <a:pPr/>
              <a:t>07.11.2020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7EE0A8E-3E24-4830-A397-B59C28B34C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34.jpeg"/><Relationship Id="rId4" Type="http://schemas.microsoft.com/office/2007/relationships/hdphoto" Target="../media/hdphoto19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23.wdp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4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7" Type="http://schemas.microsoft.com/office/2007/relationships/hdphoto" Target="../media/hdphoto27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26.wdp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9.wdp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1368152"/>
          </a:xfrm>
        </p:spPr>
        <p:txBody>
          <a:bodyPr>
            <a:normAutofit/>
          </a:bodyPr>
          <a:lstStyle/>
          <a:p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357430"/>
            <a:ext cx="6400800" cy="2571768"/>
          </a:xfrm>
        </p:spPr>
        <p:txBody>
          <a:bodyPr>
            <a:noAutofit/>
          </a:bodyPr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ГИМНАСТИКА ПРОБУЖДЕНИЯ</a:t>
            </a:r>
          </a:p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991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944599">
            <a:off x="539818" y="2087219"/>
            <a:ext cx="2027725" cy="17428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943" b="94624" l="5525" r="944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29214" y="4645074"/>
            <a:ext cx="1414786" cy="218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414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1506">
        <p14:flip dir="r"/>
      </p:transition>
    </mc:Choice>
    <mc:Fallback>
      <p:transition spd="slow" advTm="15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49962" y="4869161"/>
            <a:ext cx="2295393" cy="172819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88841"/>
            <a:ext cx="7408333" cy="3640038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ston" pitchFamily="66" charset="0"/>
              </a:rPr>
              <a:t>1) помочь детям снять сонное состояние, </a:t>
            </a:r>
            <a:r>
              <a:rPr lang="ru-RU" b="1" dirty="0" smtClean="0">
                <a:latin typeface="Ariston" pitchFamily="66" charset="0"/>
              </a:rPr>
              <a:t>пробудить </a:t>
            </a:r>
            <a:r>
              <a:rPr lang="ru-RU" b="1" dirty="0">
                <a:latin typeface="Ariston" pitchFamily="66" charset="0"/>
              </a:rPr>
              <a:t>его в интересной форме</a:t>
            </a:r>
            <a:r>
              <a:rPr lang="ru-RU" b="1" dirty="0" smtClean="0">
                <a:latin typeface="Ariston" pitchFamily="66" charset="0"/>
              </a:rPr>
              <a:t>.</a:t>
            </a:r>
          </a:p>
          <a:p>
            <a:r>
              <a:rPr lang="ru-RU" b="1" dirty="0">
                <a:latin typeface="Ariston" pitchFamily="66" charset="0"/>
              </a:rPr>
              <a:t>2) способствовать укреплению </a:t>
            </a:r>
            <a:r>
              <a:rPr lang="ru-RU" b="1" dirty="0" smtClean="0">
                <a:latin typeface="Ariston" pitchFamily="66" charset="0"/>
              </a:rPr>
              <a:t>здоровья детей </a:t>
            </a:r>
            <a:r>
              <a:rPr lang="ru-RU" b="1" dirty="0">
                <a:latin typeface="Ariston" pitchFamily="66" charset="0"/>
              </a:rPr>
              <a:t>через систему оздоровительных, </a:t>
            </a:r>
            <a:r>
              <a:rPr lang="ru-RU" b="1" dirty="0" smtClean="0">
                <a:latin typeface="Ariston" pitchFamily="66" charset="0"/>
              </a:rPr>
              <a:t>закаливающих, профилактических мероприятий </a:t>
            </a:r>
          </a:p>
          <a:p>
            <a:r>
              <a:rPr lang="ru-RU" b="1" dirty="0">
                <a:latin typeface="Ariston" pitchFamily="66" charset="0"/>
              </a:rPr>
              <a:t>3)воспитывать у детей </a:t>
            </a:r>
            <a:r>
              <a:rPr lang="ru-RU" b="1" dirty="0" smtClean="0">
                <a:latin typeface="Ariston" pitchFamily="66" charset="0"/>
              </a:rPr>
              <a:t>созидательное отношение </a:t>
            </a:r>
            <a:r>
              <a:rPr lang="ru-RU" b="1" dirty="0">
                <a:latin typeface="Ariston" pitchFamily="66" charset="0"/>
              </a:rPr>
              <a:t>к своему здоровью.</a:t>
            </a:r>
          </a:p>
          <a:p>
            <a:r>
              <a:rPr lang="ru-RU" b="1" dirty="0">
                <a:latin typeface="Ariston" pitchFamily="66" charset="0"/>
              </a:rPr>
              <a:t>4) усилить деятельность всех органов и </a:t>
            </a:r>
            <a:r>
              <a:rPr lang="ru-RU" b="1" dirty="0" smtClean="0">
                <a:latin typeface="Ariston" pitchFamily="66" charset="0"/>
              </a:rPr>
              <a:t>систем </a:t>
            </a:r>
            <a:r>
              <a:rPr lang="ru-RU" b="1" dirty="0">
                <a:latin typeface="Ariston" pitchFamily="66" charset="0"/>
              </a:rPr>
              <a:t>организма.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Цели и задачи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гимнастики пробуждения: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1339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26506">
        <p14:vortex dir="r"/>
      </p:transition>
    </mc:Choice>
    <mc:Fallback>
      <p:transition spd="slow" advTm="2650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1.Наша кошечка проснулась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Потянулась, оглянулась,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потягивание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С боку на бок повернулась – 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(Имя, отчество воспитателя) улыбнулась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повороты с боку на бок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Есть у кошки лапки,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Лапки – цап-царапки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руки вверх – сжимание и разжимание пальцев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И.п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 –на четвереньках.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«Кошечка веселая» 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спину прогнуть вниз, голову поднять,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«Кошечка сердитая» 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спину  выгнуть вверх, голову опустить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3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.Вы шагайте-топайте,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По лужицам не шлепайте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В грязь не заходите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Сапожек не мочите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Ходьба на месте возле кроваток</a:t>
            </a:r>
          </a:p>
          <a:p>
            <a:pPr marL="0" indent="0">
              <a:buNone/>
            </a:pPr>
            <a:r>
              <a:rPr lang="ru-RU" sz="2500" b="1" dirty="0">
                <a:latin typeface="Arial" pitchFamily="34" charset="0"/>
                <a:cs typeface="Arial" pitchFamily="34" charset="0"/>
              </a:rPr>
              <a:t>4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. Ходьба по дорожке «Здоровья»</a:t>
            </a:r>
          </a:p>
          <a:p>
            <a:pPr marL="0" indent="0">
              <a:buNone/>
            </a:pP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5. П/игра «Воробушки и кот»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5778" b="93333" l="1778" r="96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7870">
            <a:off x="7028115" y="248310"/>
            <a:ext cx="1768184" cy="176818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</a:rPr>
              <a:t>Комплекс № 1 (Кошечка</a:t>
            </a:r>
            <a:r>
              <a:rPr lang="ru-RU" sz="4000" b="1" dirty="0" smtClean="0"/>
              <a:t>)</a:t>
            </a:r>
            <a:endParaRPr lang="ru-RU" sz="4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15708" y="4581128"/>
            <a:ext cx="1667366" cy="190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9261629"/>
      </p:ext>
    </p:extLst>
  </p:cSld>
  <p:clrMapOvr>
    <a:masterClrMapping/>
  </p:clrMapOvr>
  <p:transition spd="slow" advTm="45802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20920" y="5373216"/>
            <a:ext cx="999552" cy="999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94563" y="5733256"/>
            <a:ext cx="936106" cy="936106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7" cy="4824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b="1" dirty="0" smtClean="0"/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Цель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развивать внимание, быстрый бег;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начинать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движение по сигналу; развивать ловкость.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Дети-воробушки прячутся в свои гнёздышки (за линию, в кружки, нарисованные на земле) на одной стороне площадки. На другой стороне площадки греется на солнышке кот. Как только кот задремлет, воробушки вылетают на дорогу, перелетают с места на место, ищут крошки, зёрнышки (дети приседают, стучат пальцами по коленям, как будто клюют).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Но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вот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просыпается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кот, мяукает и бежит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воробушками, которые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улетают в                                     свои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гнёзда.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П/и «Воробушки </a:t>
            </a:r>
            <a:r>
              <a:rPr lang="ru-RU" sz="4000" b="1" dirty="0">
                <a:solidFill>
                  <a:srgbClr val="FF0000"/>
                </a:solidFill>
              </a:rPr>
              <a:t>и </a:t>
            </a:r>
            <a:r>
              <a:rPr lang="ru-RU" sz="4000" b="1" dirty="0" smtClean="0">
                <a:solidFill>
                  <a:srgbClr val="FF0000"/>
                </a:solidFill>
              </a:rPr>
              <a:t>кот»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299" y="51378"/>
            <a:ext cx="1298674" cy="184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28290701"/>
      </p:ext>
    </p:extLst>
  </p:cSld>
  <p:clrMapOvr>
    <a:masterClrMapping/>
  </p:clrMapOvr>
  <p:transition spd="slow" advTm="45758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2240" y="5085184"/>
            <a:ext cx="1922688" cy="144016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5" cy="504056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                                                   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                                     </a:t>
            </a:r>
          </a:p>
          <a:p>
            <a:pPr marL="0" indent="0">
              <a:buNone/>
            </a:pP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Потягунушки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потягунушки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 Поперек 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толстунушки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потягивание</a:t>
            </a:r>
            <a:endParaRPr lang="ru-RU" sz="62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 А в ножки – 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ходунушки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массаж ног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 А в ручки – 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хватунушки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массаж рук</a:t>
            </a:r>
          </a:p>
          <a:p>
            <a:pPr marL="0" indent="0">
              <a:buNone/>
            </a:pP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2. Мы лягушки-</a:t>
            </a:r>
            <a:r>
              <a:rPr lang="ru-RU" sz="6200" b="1" dirty="0" err="1" smtClean="0">
                <a:latin typeface="Arial" pitchFamily="34" charset="0"/>
                <a:cs typeface="Arial" pitchFamily="34" charset="0"/>
              </a:rPr>
              <a:t>попрыгушки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 Неразлучные подружки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подняться на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носочки,                  </a:t>
            </a:r>
            <a:endParaRPr lang="ru-RU" sz="4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потянуться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, сделать полу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присед 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 Животы зеленые, с детства закаленные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– </a:t>
            </a:r>
          </a:p>
          <a:p>
            <a:pPr marL="0" indent="0">
              <a:buNone/>
            </a:pPr>
            <a:r>
              <a:rPr lang="ru-RU" sz="6200" i="1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  </a:t>
            </a:r>
            <a:r>
              <a:rPr lang="ru-RU" sz="6200" i="1" dirty="0" smtClean="0">
                <a:latin typeface="Arial" pitchFamily="34" charset="0"/>
                <a:cs typeface="Arial" pitchFamily="34" charset="0"/>
              </a:rPr>
              <a:t>                                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повороты 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стороны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                                                      Мы не хнычем, мы не плачем 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наклоны</a:t>
            </a:r>
          </a:p>
          <a:p>
            <a:pPr marL="0" indent="0">
              <a:buNone/>
            </a:pP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Целый день по лужам скачем – 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Спортом занимаемся! 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прыжки на месте возле кроваток</a:t>
            </a:r>
          </a:p>
          <a:p>
            <a:pPr marL="0" indent="0">
              <a:buNone/>
            </a:pPr>
            <a:r>
              <a:rPr lang="ru-RU" sz="6200" b="1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. Мы – веселые лягушки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    Тянем губы прямо к ушкам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упражнение на расслабление   мышц лица                                                              «Лягушка» – показать движение губ, соответствующее  артикуляции звука «И»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4. Подвижная игра «Журавли и лягушки»</a:t>
            </a:r>
          </a:p>
          <a:p>
            <a:pPr marL="0" indent="0">
              <a:buNone/>
            </a:pP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ru-RU" sz="6200" b="1" dirty="0">
                <a:latin typeface="Arial" pitchFamily="34" charset="0"/>
                <a:cs typeface="Arial" pitchFamily="34" charset="0"/>
              </a:rPr>
              <a:t>Ходьба по «кочкам</a:t>
            </a:r>
            <a:r>
              <a:rPr lang="ru-RU" sz="6200" b="1" dirty="0" smtClean="0">
                <a:latin typeface="Arial" pitchFamily="34" charset="0"/>
                <a:cs typeface="Arial" pitchFamily="34" charset="0"/>
              </a:rPr>
              <a:t>»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(из любого материала)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  <a:p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Комплекс № 2 (Лягушата)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316" b="92982" l="2715" r="95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3568" y="1700808"/>
            <a:ext cx="188452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3916405"/>
      </p:ext>
    </p:extLst>
  </p:cSld>
  <p:clrMapOvr>
    <a:masterClrMapping/>
  </p:clrMapOvr>
  <p:transition spd="slow" advTm="61387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82453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развивать внимание, ловкость; учить ориентироваться по сигналу.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На земле чертится большой прямоугольник – река. На расстоянии 50 см от нее сидят дети-«лягушки» на кочках. Позади детей в своем гнезде сидит «журавль». «Лягушки» усаживаются на кочки и начинают свой концерт: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    Вот с насиженной гнилушки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 воду шлепнулись лягушки.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    И, надувшись, как пузырь,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Стали квакать из воды: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«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Ква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ке,ке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   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Ква,ке,ке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Будет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дождик на реке».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только лягушки произнесут последние слова, «журавль» вылетает из гнезда и ловит их. «Лягушки» прыгают в воду, где «журавлю» ловить их не разрешается. Пойманная «лягушка» остается на кочке до тех пор, пока «журавль» не улетит и не вылезут «лягушки» из воды.</a:t>
            </a:r>
          </a:p>
          <a:p>
            <a:endParaRPr lang="ru-RU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П/и «Журавль и лягушки»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96136" y="3356992"/>
            <a:ext cx="2232248" cy="166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9220086"/>
      </p:ext>
    </p:extLst>
  </p:cSld>
  <p:clrMapOvr>
    <a:masterClrMapping/>
  </p:clrMapOvr>
  <p:transition spd="slow" advTm="60874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6" cy="482453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   </a:t>
            </a:r>
          </a:p>
          <a:p>
            <a:pPr marL="0" indent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1. Самомассаж</a:t>
            </a:r>
          </a:p>
          <a:p>
            <a:pPr marL="0" indent="0">
              <a:buNone/>
            </a:pPr>
            <a:r>
              <a:rPr lang="ru-RU" sz="29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Тушки-</a:t>
            </a:r>
            <a:r>
              <a:rPr lang="ru-RU" sz="3400" b="1" dirty="0" err="1" smtClean="0">
                <a:latin typeface="Arial" pitchFamily="34" charset="0"/>
                <a:cs typeface="Arial" pitchFamily="34" charset="0"/>
              </a:rPr>
              <a:t>татушки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, испекли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ватрушки 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водим руками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вверх-вниз, как музыкант, играющий на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тарелках,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окно поставили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руки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с определённым усилием опускаются на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живот</a:t>
            </a:r>
          </a:p>
          <a:p>
            <a:pPr marL="0" indent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Остывать оставили 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машем кистями рук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А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пшеничный пирожок </a:t>
            </a:r>
            <a:r>
              <a:rPr lang="ru-RU" sz="2900" b="1" dirty="0">
                <a:latin typeface="Arial" pitchFamily="34" charset="0"/>
                <a:cs typeface="Arial" pitchFamily="34" charset="0"/>
              </a:rPr>
              <a:t>—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он на </a:t>
            </a:r>
            <a:r>
              <a:rPr lang="ru-RU" sz="3400" b="1" dirty="0" err="1">
                <a:latin typeface="Arial" pitchFamily="34" charset="0"/>
                <a:cs typeface="Arial" pitchFamily="34" charset="0"/>
              </a:rPr>
              <a:t>опарышке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b="1" dirty="0" err="1" smtClean="0">
                <a:latin typeface="Arial" pitchFamily="34" charset="0"/>
                <a:cs typeface="Arial" pitchFamily="34" charset="0"/>
              </a:rPr>
              <a:t>взмешён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нежно </a:t>
            </a:r>
            <a:r>
              <a:rPr lang="ru-RU" sz="2500" b="1" dirty="0" err="1" smtClean="0">
                <a:latin typeface="Arial" pitchFamily="34" charset="0"/>
                <a:cs typeface="Arial" pitchFamily="34" charset="0"/>
              </a:rPr>
              <a:t>прощипать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промять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живота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до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плеч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Так </a:t>
            </a:r>
            <a:r>
              <a:rPr lang="ru-RU" sz="3400" b="1" dirty="0" err="1" smtClean="0">
                <a:latin typeface="Arial" pitchFamily="34" charset="0"/>
                <a:cs typeface="Arial" pitchFamily="34" charset="0"/>
              </a:rPr>
              <a:t>высо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-о-</a:t>
            </a:r>
            <a:r>
              <a:rPr lang="ru-RU" sz="3400" b="1" dirty="0" err="1" smtClean="0">
                <a:latin typeface="Arial" pitchFamily="34" charset="0"/>
                <a:cs typeface="Arial" pitchFamily="34" charset="0"/>
              </a:rPr>
              <a:t>оконько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-высок! </a:t>
            </a: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уки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поднимаются к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макушке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ru-RU" sz="29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Жили-были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зайчики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пальца в кулак, указательный и средний 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ушки. 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На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лесной опушке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хлопают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ладоши.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Жили-были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зайчики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показывают уши.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В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беленькой избушке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показывают домик.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Мыли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свои ушки,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трут уши.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Мыли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свои лапочки,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моющие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движения ладонями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рук.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Наряжались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зайчики,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движение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ладоней сверху вниз по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туловищу.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    Надевали тапочки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показывают.</a:t>
            </a: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. Ходьба по дорожке «Здоровья» 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(коврик с пуговицами, массажные коврики,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ребристая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доска и т.п.) </a:t>
            </a:r>
          </a:p>
          <a:p>
            <a:pPr marL="0" indent="0">
              <a:buNone/>
            </a:pPr>
            <a:r>
              <a:rPr lang="ru-RU" sz="3400" b="1" dirty="0" smtClean="0">
                <a:latin typeface="Arial" pitchFamily="34" charset="0"/>
                <a:cs typeface="Arial" pitchFamily="34" charset="0"/>
              </a:rPr>
              <a:t>4. П/и </a:t>
            </a:r>
            <a:r>
              <a:rPr lang="ru-RU" sz="3400" b="1" dirty="0">
                <a:latin typeface="Arial" pitchFamily="34" charset="0"/>
                <a:cs typeface="Arial" pitchFamily="34" charset="0"/>
              </a:rPr>
              <a:t>«Зайка шел»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569" l="1835" r="9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42562" y="3645024"/>
            <a:ext cx="1759230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556" b="92000" l="4444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465849">
            <a:off x="306194" y="235186"/>
            <a:ext cx="1437014" cy="143701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3 (Зайчик)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376482"/>
      </p:ext>
    </p:extLst>
  </p:cSld>
  <p:clrMapOvr>
    <a:masterClrMapping/>
  </p:clrMapOvr>
  <p:transition spd="slow" advTm="71722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6805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Цель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координацию движений; развивать ориентацию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в пространстве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;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согласовывать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движение со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словами; упражнять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в ритмичной, выразительной речи.</a:t>
            </a: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Ход занятия: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берутся за руки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за руки, образуя круг.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Идут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по кругу, приговаривая слова: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Зайка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шел, шел, шел,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Морковку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нашел,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Сел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поел и дальше пошел.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Зайка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шел, шел, шел, </a:t>
            </a:r>
          </a:p>
          <a:p>
            <a:pPr marL="0" indent="0">
              <a:buNone/>
            </a:pP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Капустку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нашел,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Сел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поел и дальше пошел.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Зайка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шел, шел, шел,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Картошку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нашел,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Сел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поел и дальше пошел. 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словах «сел» -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останавливаются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присаживаются                                                                       на корточки, выполняют движения, согласно тексту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55761" y="3212976"/>
            <a:ext cx="1606959" cy="208823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П/и «Зайка шел»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265" y="116632"/>
            <a:ext cx="204822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30459"/>
      </p:ext>
    </p:extLst>
  </p:cSld>
  <p:clrMapOvr>
    <a:masterClrMapping/>
  </p:clrMapOvr>
  <p:transition spd="slow" advTm="36641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5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1.Массаж и самомассаж (в парах):</a:t>
            </a:r>
          </a:p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Посмотрите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дождь полил и щеночка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намочил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поглаживание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спине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Он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бежит к себе домой весь до ниточки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сырой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поколачивание пальчиками 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  АВ 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АВ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АВ</a:t>
            </a: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Меняются местами и действие повторяется</a:t>
            </a:r>
          </a:p>
          <a:p>
            <a:pPr marL="0" indent="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Щенок по кличке Шарик, 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Веселый, беззаботный,  -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наклоны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За бабочкой гонялся 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У дома в подворотне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бег на месте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И также беззаботно 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Щенок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за ней гонялся, -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прыжки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месте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Играя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не заметил, 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в луже оказался. 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приседание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3.Подвижная игра «Лохматый пес»</a:t>
            </a:r>
          </a:p>
          <a:p>
            <a:pPr marL="0" indent="0">
              <a:buNone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4.Ходьба по дорожке «Здоровья»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коврик с пуговицами,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ребристая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доска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т.п.) </a:t>
            </a:r>
          </a:p>
          <a:p>
            <a:pPr marL="0" indent="0">
              <a:buNone/>
            </a:pPr>
            <a:endParaRPr lang="ru-RU" sz="2000" b="1" dirty="0" smtClean="0">
              <a:latin typeface="Ariston" pitchFamily="66" charset="0"/>
            </a:endParaRPr>
          </a:p>
          <a:p>
            <a:pPr marL="0" indent="0">
              <a:buNone/>
            </a:pPr>
            <a:endParaRPr lang="ru-RU" sz="2000" b="1" dirty="0">
              <a:latin typeface="Ariston" pitchFamily="66" charset="0"/>
            </a:endParaRPr>
          </a:p>
          <a:p>
            <a:endParaRPr lang="ru-RU" sz="1100" dirty="0">
              <a:latin typeface="Ariston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23482" y="3276426"/>
            <a:ext cx="1664742" cy="16647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0272" y="4293096"/>
            <a:ext cx="1728192" cy="172819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4 (Собачка)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875" b="98906" l="2075" r="962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512" y="188640"/>
            <a:ext cx="1354385" cy="128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5816212"/>
      </p:ext>
    </p:extLst>
  </p:cSld>
  <p:clrMapOvr>
    <a:masterClrMapping/>
  </p:clrMapOvr>
  <p:transition spd="slow" advTm="36873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6085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развивать внимание, быстрый бег; учить по-разному обозначать предметы в игре.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Дети стоят на одной стороне площадки. Водящий – пес – на другой стороне. Дети тихо подходят к нему со словами: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Вот лежит лохматый пес,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В лапы свой уткнувши нос.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Тихо, смирно он лежит,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Не то дремлет, не то спит.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Подойдем к нему, разбудим,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И посмотрим что-то будет!</a:t>
            </a: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После этих слов пес вскакивает и громко лает. Дети разбегаются, а пес старается их поймать.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FF0000"/>
                </a:solidFill>
              </a:rPr>
              <a:t>П/и «Лохматый пес»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929" b="77406" l="8057" r="933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11372">
            <a:off x="7131650" y="136220"/>
            <a:ext cx="1779386" cy="20155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96136" y="3356992"/>
            <a:ext cx="202411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619028"/>
      </p:ext>
    </p:extLst>
  </p:cSld>
  <p:clrMapOvr>
    <a:masterClrMapping/>
  </p:clrMapOvr>
  <p:transition spd="slow" advTm="31417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5" cy="496855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sz="33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. Мишка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, Мишка, лежебока! 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Спал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он долго и глубоко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потягивание 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Зиму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целую проспал, 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И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на елку не попал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повороты право-лево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И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на санках не катался, 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И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снежками не кидался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имитация бросания снежков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Все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бы </a:t>
            </a:r>
            <a:r>
              <a:rPr lang="ru-RU" sz="3300" b="1" dirty="0" err="1">
                <a:latin typeface="Arial" pitchFamily="34" charset="0"/>
                <a:cs typeface="Arial" pitchFamily="34" charset="0"/>
              </a:rPr>
              <a:t>мишеньке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 храпеть. 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Эх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ты, </a:t>
            </a:r>
            <a:r>
              <a:rPr lang="ru-RU" sz="3300" b="1" dirty="0" err="1">
                <a:latin typeface="Arial" pitchFamily="34" charset="0"/>
                <a:cs typeface="Arial" pitchFamily="34" charset="0"/>
              </a:rPr>
              <a:t>мишенька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-медведь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! 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глубокие вдохи и выдохи, как при рентгене</a:t>
            </a:r>
          </a:p>
          <a:p>
            <a:pPr marL="0" indent="0">
              <a:buNone/>
            </a:pPr>
            <a:r>
              <a:rPr lang="ru-RU" sz="3300" b="1" dirty="0">
                <a:latin typeface="Arial" pitchFamily="34" charset="0"/>
                <a:cs typeface="Arial" pitchFamily="34" charset="0"/>
              </a:rPr>
              <a:t>2. Мишка шлепает по лужам,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Потому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что неуклюжий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имитация походки медведя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Не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умеет Мишка лужи 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Аккуратно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обходить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топают ногой, как по луже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3. Парный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массаж. </a:t>
            </a:r>
            <a:endParaRPr lang="ru-RU" sz="33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Ой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, ой, ой! Дождь полил, медвежонка 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намочил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поглаживание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спине</a:t>
            </a:r>
            <a:endParaRPr lang="ru-RU" sz="2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   Мишка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топает домой весь до ниточки 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сырой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постукивание пальчиками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4. Подвижная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игра «Мишка-лежебока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0" indent="0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5. Ходьба </a:t>
            </a:r>
            <a:r>
              <a:rPr lang="ru-RU" sz="3300" b="1" dirty="0">
                <a:latin typeface="Arial" pitchFamily="34" charset="0"/>
                <a:cs typeface="Arial" pitchFamily="34" charset="0"/>
              </a:rPr>
              <a:t>по дорожке «Здоровья»  </a:t>
            </a:r>
            <a:r>
              <a:rPr lang="ru-RU" sz="2500" b="1" dirty="0">
                <a:latin typeface="Arial" pitchFamily="34" charset="0"/>
                <a:cs typeface="Arial" pitchFamily="34" charset="0"/>
              </a:rPr>
              <a:t>(коврик с пуговицами, массажные коврики, ребристая доска и т.п.)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5 (Мишки)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808" b="96635" l="1653" r="96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2240" y="2924944"/>
            <a:ext cx="2178242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32454">
            <a:off x="124656" y="100510"/>
            <a:ext cx="1581065" cy="15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566163"/>
      </p:ext>
    </p:extLst>
  </p:cSld>
  <p:clrMapOvr>
    <a:masterClrMapping/>
  </p:clrMapOvr>
  <p:transition spd="slow" advTm="51014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00808"/>
            <a:ext cx="8640960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координацию движений; развивать ориентацию в пространстве; упражнять в ритмичной, выразительной речи.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встают со стульчиков («домиков») и со словами идут на противоположную сторону, где «спит» медведь (ребенок или взрослый):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Мишка,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мишка-лежебока</a:t>
            </a: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Хватит спать, хватит спать.</a:t>
            </a: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Мы хотим с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тобою, мишка, </a:t>
            </a: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П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оиграть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, поиграть.</a:t>
            </a: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Ты весёлых ребятишек </a:t>
            </a: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Д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огоняй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, догоняй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убегают в «домики», «Мишка» старается их поймать.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П/и «Мишка-лежебока»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44208" y="3284984"/>
            <a:ext cx="1618095" cy="2160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913" b="95146" l="3279" r="950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549" y="188640"/>
            <a:ext cx="136465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541689"/>
      </p:ext>
    </p:extLst>
  </p:cSld>
  <p:clrMapOvr>
    <a:masterClrMapping/>
  </p:clrMapOvr>
  <p:transition spd="slow" advTm="31426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1. Самомассаж.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Мы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проснулись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трем глазки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Потянулись,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потягивание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Вместе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солнцу улыбнулись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улыбаться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Здравствуй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солнышко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Колоколнышко! 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водить руками от плечей к животу, от живота к плечам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2. Смотрит солнышко в окошко,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Светит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 нашу комнату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руки вверх, потягивание на носочках.</a:t>
            </a:r>
            <a:endParaRPr lang="ru-RU" sz="13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Мы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захлопаем в ладошки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Очень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рады солнышку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прыжки с хлопками.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 Точечный массаж – </a:t>
            </a:r>
            <a:r>
              <a:rPr lang="ru-RU" sz="1300" b="1" dirty="0" smtClean="0">
                <a:latin typeface="Arial" pitchFamily="34" charset="0"/>
                <a:cs typeface="Arial" pitchFamily="34" charset="0"/>
              </a:rPr>
              <a:t>массируем крылья носа.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4. Ходьба по дорожке «Здоровья»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5. Подвижная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игра «Солнышко и дождик»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6 (Солнышко)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96862" y="4941168"/>
            <a:ext cx="1584176" cy="1584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2240" y="980728"/>
            <a:ext cx="194879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1458605"/>
      </p:ext>
    </p:extLst>
  </p:cSld>
  <p:clrMapOvr>
    <a:masterClrMapping/>
  </p:clrMapOvr>
  <p:transition spd="slow" advTm="30900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536504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координацию движений, внимание, быстрый бег; развивать ориентацию в пространстве; согласовывать движения с текстом.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сидят на стульчиках (в «домиках»). Со слов педагога «Солнышко на дворе…», дети встают и начинают движения (сначала – каждый свое, потом по команде воспитателя: полетали как бабочки, поклевали зернышки, как птички, легли позагорали и т.д., и т.п.)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    Когда педагог скажет «Дождик – кап, кап, кап…», дети должны быстро убежать в «домики».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    Кто замешкался, того «дождик намочил», и он игру не продолжает.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69" b="99844" l="2188" r="965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45090" y="0"/>
            <a:ext cx="1988840" cy="198884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</a:rPr>
              <a:t>П/и «Солнышко и дождик»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7729072"/>
      </p:ext>
    </p:extLst>
  </p:cSld>
  <p:clrMapOvr>
    <a:masterClrMapping/>
  </p:clrMapOvr>
  <p:transition spd="slow" advTm="30847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4340" l="2655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49543" y="4005064"/>
            <a:ext cx="3447552" cy="252028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5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1. Самомассаж (в кроватках)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Потянушки-потягушки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тут сладкий на подушке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?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потягивание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тут нежится в кроватке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?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поглаживание руками тела снизу вверх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Чьи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тут розовые пятки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?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массаж пяток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кто же тут проснулся,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так сладко потянулся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?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потягивание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2. Петя-Петя-петушок,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Золотой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гребешок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повороты туловища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Масляна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головушка, 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Шелкова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бородушка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повороты головой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ты рано встаешь,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Голосисто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поешь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наклоны вперед-назад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Детям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спать не даешь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!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руки вверх, потягивание на носочках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 Точечный массаж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массирование мочек и ушей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4.Ходьба по дорожке «Здоровья»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5. Подвижная игра «Петух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7 (Петушок)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3528" y="332656"/>
            <a:ext cx="1080120" cy="1080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44316462"/>
      </p:ext>
    </p:extLst>
  </p:cSld>
  <p:clrMapOvr>
    <a:masterClrMapping/>
  </p:clrMapOvr>
  <p:transition spd="slow" advTm="46156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10" b="9836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609636">
            <a:off x="288173" y="215933"/>
            <a:ext cx="1195760" cy="1409495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5" cy="4896544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координацию движений, внимание, быстрый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бег;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развивать ориентацию в пространстве;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согласовывать движения с текстом.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ходят по залу, изображая походку петуха.</a:t>
            </a:r>
          </a:p>
          <a:p>
            <a:pPr marL="0" indent="0">
              <a:buNone/>
            </a:pP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Трух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тух- тух!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Трух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- тух-тух!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Ходит </a:t>
            </a:r>
            <a:r>
              <a:rPr lang="ru-RU" dirty="0">
                <a:latin typeface="Arial" pitchFamily="34" charset="0"/>
                <a:cs typeface="Arial" pitchFamily="34" charset="0"/>
              </a:rPr>
              <a:t>по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двору петух.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Сам со шпорами, хвост с узорами.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Под окном стоит. На весь двор кричит.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Кто услышит. Тот бежит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бегут на свои места.                                                                           Водящий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старается поймать их.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П/И </a:t>
            </a:r>
            <a:r>
              <a:rPr lang="ru-RU" b="1" dirty="0">
                <a:solidFill>
                  <a:srgbClr val="FF0000"/>
                </a:solidFill>
              </a:rPr>
              <a:t>«Петух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407" b="99187" l="2439" r="887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0243" y="4149080"/>
            <a:ext cx="2040227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8017016"/>
      </p:ext>
    </p:extLst>
  </p:cSld>
  <p:clrMapOvr>
    <a:masterClrMapping/>
  </p:clrMapOvr>
  <p:transition spd="slow" advTm="30713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6805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1.Тише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мыши, кот на крыше,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котята еще выше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потягивание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Кот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пошел за молоком,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котята кувырком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мягкие похлопывания по телу ладошками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Кот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пришел без молока,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котята Ха-ха-ха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! 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перекатывание с бока на бок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2.Мышки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сушек насушили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руки над головой в круг, наклоны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Мышки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мышек пригласили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руки вперед, в стороны, вниз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Мышки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сушки кушать стали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Зубы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сразу же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сломали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-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приседание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3.Убегал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мышонок целый день от кошки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бег на месте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Разболелись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у него очень сильно ножки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массаж</a:t>
            </a:r>
          </a:p>
          <a:p>
            <a:pPr marL="0" indent="0">
              <a:buNone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ног ладонями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4.Ходьба по дорожке «Здоровья»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5. Подвижная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игра «Мыши водят хоровод»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8 (Мышата)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8125" l="125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85049" y="116632"/>
            <a:ext cx="1584176" cy="1584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76256" y="5085184"/>
            <a:ext cx="2086792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9952065"/>
      </p:ext>
    </p:extLst>
  </p:cSld>
  <p:clrMapOvr>
    <a:masterClrMapping/>
  </p:clrMapOvr>
  <p:transition spd="slow" advTm="35823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82453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координацию движений, внимание, быстрый бег; развивать ориентацию в пространстве; согласовывать движения с текстом.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Дети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- «мыши» - водят хоровод, в середине «спит» «кот» (один из детей)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Мыши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водят хоровод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На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лежанке дремлет кот.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«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Тише, мыши, не шумите,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Кота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Ваську не будите.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Как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проснётся Васька кот </a:t>
            </a: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Разобьёт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наш хоровод!»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последних словах «кот» просыпается и ловит «мышей». Спрятаться дети могут, если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сядут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на стульчики (заберутся в норки).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435280" cy="1252728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</a:rPr>
              <a:t>П/и «Мыши </a:t>
            </a:r>
            <a:r>
              <a:rPr lang="ru-RU" sz="4000" b="1" dirty="0">
                <a:solidFill>
                  <a:srgbClr val="FF0000"/>
                </a:solidFill>
              </a:rPr>
              <a:t>водят </a:t>
            </a:r>
            <a:r>
              <a:rPr lang="ru-RU" sz="4000" b="1" dirty="0" smtClean="0">
                <a:solidFill>
                  <a:srgbClr val="FF0000"/>
                </a:solidFill>
              </a:rPr>
              <a:t>хоровод»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59632" y="3573016"/>
            <a:ext cx="2014053" cy="15841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493" b="95025" l="1515" r="989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604994">
            <a:off x="7588762" y="200345"/>
            <a:ext cx="1271685" cy="129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3447295"/>
      </p:ext>
    </p:extLst>
  </p:cSld>
  <p:clrMapOvr>
    <a:masterClrMapping/>
  </p:clrMapOvr>
  <p:transition spd="slow" advTm="38642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7" cy="46085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кроватках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Жили-были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два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жука. Два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жука.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Жизнь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была у них легка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потягивание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Пляшут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взявшись за бока,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Полевого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трепака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перекатывание с бока на бок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Дразнят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ос и паука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руки вверх, потрясти ими </a:t>
            </a: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Ничегошеньки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не боятся,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Всё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жужжат и веселятся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– Два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жука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ноги вверх – «велосипед» 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2. По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коленочкам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ударим – тише, тише, тише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ладошки стучат по коленкам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Ручки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ручки поднимаем выше, выше, выше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руки поднимаем вверх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Закрутились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наши ручки, снова опустились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«фонарики», опустить руки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Покружились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покружились и остановились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- </a:t>
            </a:r>
            <a:r>
              <a:rPr lang="ru-RU" sz="1500" b="1" dirty="0" smtClean="0">
                <a:latin typeface="Arial" pitchFamily="34" charset="0"/>
                <a:cs typeface="Arial" pitchFamily="34" charset="0"/>
              </a:rPr>
              <a:t>покружились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 Ходьба по дорожке «Здоровья»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4. Подвижная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игра «Жуки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5. Логопедическое упражнение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«Лопаточка» -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Положить широкий расслабленный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язык </a:t>
            </a:r>
            <a:r>
              <a:rPr lang="ru-RU" sz="1700" b="1" dirty="0">
                <a:latin typeface="Arial" pitchFamily="34" charset="0"/>
                <a:cs typeface="Arial" pitchFamily="34" charset="0"/>
              </a:rPr>
              <a:t>на нижнюю губу.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9 (Жуки)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8125" l="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811493">
            <a:off x="333561" y="174452"/>
            <a:ext cx="1501362" cy="15013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490" b="96266" l="12919" r="846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7918876">
            <a:off x="6391128" y="1997943"/>
            <a:ext cx="1623687" cy="1872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49793" b="96266" l="30144" r="842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77653" y="4221088"/>
            <a:ext cx="1616044" cy="186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778119"/>
      </p:ext>
    </p:extLst>
  </p:cSld>
  <p:clrMapOvr>
    <a:masterClrMapping/>
  </p:clrMapOvr>
  <p:transition spd="slow" advTm="35951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68052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Цель: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координацию движений; развивать ориентацию в пространстве; упражнять в ритмичной, выразительной речи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Дети-жуки сидят в своих домах (на скамейке) и говорят: </a:t>
            </a: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«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Я жук, я тут живу,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жужжу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жужжу:ж-ж-ж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». </a:t>
            </a:r>
          </a:p>
          <a:p>
            <a:pPr marL="0" indent="0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сигналу педагога «жуки» летят на поляну, греются на солнышке и жужжат, по сигналу «дождь» возвращаются в домики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11760" y="3265213"/>
            <a:ext cx="1368152" cy="1898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018" b="93548" l="5525" r="950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47178" y="1"/>
            <a:ext cx="1196821" cy="184482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П/и «Жуки»</a:t>
            </a:r>
          </a:p>
        </p:txBody>
      </p:sp>
    </p:spTree>
    <p:extLst>
      <p:ext uri="{BB962C8B-B14F-4D97-AF65-F5344CB8AC3E}">
        <p14:creationId xmlns:p14="http://schemas.microsoft.com/office/powerpoint/2010/main" xmlns="" val="122007710"/>
      </p:ext>
    </p:extLst>
  </p:cSld>
  <p:clrMapOvr>
    <a:masterClrMapping/>
  </p:clrMapOvr>
  <p:transition spd="slow" advTm="30794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84975" cy="46805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1. В кроватках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Ручки-ручки – потягушки -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потягивание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ладошки - похлопушки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хлопки, руки над головой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Ножки-ножки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- топотушки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Побегушки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попрыгушки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хлопки ступнями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С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добрым утром, ручки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поглаживания рук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Ладошки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 ножки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-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поглаживания ног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Щёчки-цветочки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массаж щек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                     Чмок!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вытягивание губ как при поцелуе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2. Птичка-птичка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вот тебе водичка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-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приседания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Вот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тебе крошки на моей ладошке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наклоны головой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 Птичка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села на ладошку,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сказала: здравствуй, крошка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!!! -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повороты</a:t>
            </a:r>
            <a:endParaRPr lang="ru-RU" sz="17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пришла к тебе немножко 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Поиграть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тут на окошке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ходьба на месте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4. Ходьба по «веточкам» </a:t>
            </a:r>
            <a:r>
              <a:rPr lang="ru-RU" sz="1700" b="1" dirty="0" smtClean="0">
                <a:latin typeface="Arial" pitchFamily="34" charset="0"/>
                <a:cs typeface="Arial" pitchFamily="34" charset="0"/>
              </a:rPr>
              <a:t>(любой материал)</a:t>
            </a:r>
          </a:p>
          <a:p>
            <a:pPr marL="0" indent="0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5. Подвижная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игра «Птички в гнездышках»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rgbClr val="FF0000"/>
                </a:solidFill>
              </a:rPr>
              <a:t>Комплекс № </a:t>
            </a:r>
            <a:r>
              <a:rPr lang="ru-RU" sz="4000" b="1" dirty="0" smtClean="0">
                <a:solidFill>
                  <a:srgbClr val="FF0000"/>
                </a:solidFill>
              </a:rPr>
              <a:t>10 (Птичка)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64368" y="116632"/>
            <a:ext cx="1859685" cy="1584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9577" b="93122" l="0" r="481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44208" y="4149080"/>
            <a:ext cx="3243027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250" b="100000" l="0" r="92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5576" y="1861053"/>
            <a:ext cx="1162895" cy="15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0328781"/>
      </p:ext>
    </p:extLst>
  </p:cSld>
  <p:clrMapOvr>
    <a:masterClrMapping/>
  </p:clrMapOvr>
  <p:transition spd="slow" advTm="60650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7" cy="460851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Цель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развивать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координацию движений; развивать ориентацию в пространстве; согласовывать движение со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словами.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Ход игры: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разных концах зала устраивается 3—4 гнезда из обручей большого диаметра или строительного материала. Дети-птички размещаются в гнездах. По сигналу воспитателя они вылетают из гнезд — перешагивают через препятствие и разбегаются по всей площадке. Воспитатель кормит птиц то на одной, то на другой стороне площадки: дети присаживаются на корточки, постукивая кончиками пальцев по коленям,— клюют зерна. Затем вновь бегают и по сигналу «птички, в гнезда» дети убегают в гнезда, перешагивая через препятствия. Все птицы занимают свои гнезда. игра повторяется 4—5 раз. При повторении игры можно предложить детям выпрыгнуть из круга на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                             двух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ногах. При проведении данной игры важно,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чтобы </a:t>
            </a:r>
            <a:r>
              <a:rPr lang="ru-RU" b="1" i="1" dirty="0">
                <a:latin typeface="Arial" pitchFamily="34" charset="0"/>
                <a:cs typeface="Arial" pitchFamily="34" charset="0"/>
              </a:rPr>
              <a:t>педагог, не сокращая время бега, умело чередовал двигательную активность и отдых детей.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6215" b="95480" l="17254" r="887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14964" y="5445224"/>
            <a:ext cx="2129036" cy="132689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</a:rPr>
              <a:t>П/и «Птички в гнездышках»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8421" b="91053" l="33835" r="883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76256" y="116632"/>
            <a:ext cx="2016224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8507910"/>
      </p:ext>
    </p:extLst>
  </p:cSld>
  <p:clrMapOvr>
    <a:masterClrMapping/>
  </p:clrMapOvr>
  <p:transition spd="slow" advTm="71532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prezentatsiya_1_microsoft_powerpoint</Template>
  <TotalTime>881</TotalTime>
  <Words>2604</Words>
  <Application>Microsoft Office PowerPoint</Application>
  <PresentationFormat>Экран (4:3)</PresentationFormat>
  <Paragraphs>269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Волна</vt:lpstr>
      <vt:lpstr>Слайд 1</vt:lpstr>
      <vt:lpstr>Цели и задачи  гимнастики пробуждения:</vt:lpstr>
      <vt:lpstr>Комплекс № 1 (Кошечка)</vt:lpstr>
      <vt:lpstr>П/и «Воробушки и кот»</vt:lpstr>
      <vt:lpstr>Комплекс № 2 (Лягушата)</vt:lpstr>
      <vt:lpstr>П/и «Журавль и лягушки»</vt:lpstr>
      <vt:lpstr>Комплекс № 3 (Зайчик)</vt:lpstr>
      <vt:lpstr>П/и «Зайка шел» </vt:lpstr>
      <vt:lpstr>Комплекс № 4 (Собачка)</vt:lpstr>
      <vt:lpstr>П/и «Лохматый пес»</vt:lpstr>
      <vt:lpstr>Комплекс № 5 (Мишки)</vt:lpstr>
      <vt:lpstr>П/и «Мишка-лежебока»</vt:lpstr>
      <vt:lpstr>Комплекс № 6 (Солнышко)</vt:lpstr>
      <vt:lpstr>П/и «Солнышко и дождик»</vt:lpstr>
      <vt:lpstr>Комплекс № 7 (Петушок)</vt:lpstr>
      <vt:lpstr> П/И «Петух» </vt:lpstr>
      <vt:lpstr>Комплекс № 8 (Мышата)</vt:lpstr>
      <vt:lpstr>П/и «Мыши водят хоровод»</vt:lpstr>
      <vt:lpstr>Комплекс № 9 (Жуки)</vt:lpstr>
      <vt:lpstr>П/и «Жуки»</vt:lpstr>
      <vt:lpstr>Комплекс № 10 (Птичка)</vt:lpstr>
      <vt:lpstr>П/и «Птички в гнездышках»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87</cp:revision>
  <cp:lastPrinted>2014-04-05T08:07:22Z</cp:lastPrinted>
  <dcterms:created xsi:type="dcterms:W3CDTF">2014-04-01T07:10:40Z</dcterms:created>
  <dcterms:modified xsi:type="dcterms:W3CDTF">2020-11-07T12:17:24Z</dcterms:modified>
</cp:coreProperties>
</file>